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5" r:id="rId2"/>
    <p:sldId id="267" r:id="rId3"/>
    <p:sldId id="272" r:id="rId4"/>
    <p:sldId id="273" r:id="rId5"/>
    <p:sldId id="274" r:id="rId6"/>
    <p:sldId id="280" r:id="rId7"/>
    <p:sldId id="282" r:id="rId8"/>
    <p:sldId id="283" r:id="rId9"/>
    <p:sldId id="284" r:id="rId10"/>
    <p:sldId id="269" r:id="rId11"/>
    <p:sldId id="281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1" autoAdjust="0"/>
    <p:restoredTop sz="94674"/>
  </p:normalViewPr>
  <p:slideViewPr>
    <p:cSldViewPr snapToGrid="0">
      <p:cViewPr varScale="1">
        <p:scale>
          <a:sx n="108" d="100"/>
          <a:sy n="108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8504235186901"/>
          <c:y val="5.4873517262834098E-2"/>
          <c:w val="0.75437675709312701"/>
          <c:h val="0.75790553113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5.9</c:v>
                </c:pt>
                <c:pt idx="1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9-4778-BF4D-A216FE4E3F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719-4778-BF4D-A216FE4E3F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9-4778-BF4D-A216FE4E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25482736"/>
        <c:axId val="-1425480416"/>
      </c:barChart>
      <c:catAx>
        <c:axId val="-142548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5480416"/>
        <c:crosses val="autoZero"/>
        <c:auto val="1"/>
        <c:lblAlgn val="ctr"/>
        <c:lblOffset val="100"/>
        <c:noMultiLvlLbl val="0"/>
      </c:catAx>
      <c:valAx>
        <c:axId val="-142548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548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8504235186901"/>
          <c:y val="5.4873517262834098E-2"/>
          <c:w val="0.75437675709312701"/>
          <c:h val="0.75790553113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27.55</c:v>
                </c:pt>
                <c:pt idx="1">
                  <c:v>30.67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3-409C-82F4-0DC147EF8E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1E3-409C-82F4-0DC147EF8E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E3-409C-82F4-0DC147EF8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17899456"/>
        <c:axId val="-1417892912"/>
      </c:barChart>
      <c:catAx>
        <c:axId val="-141789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7892912"/>
        <c:crosses val="autoZero"/>
        <c:auto val="1"/>
        <c:lblAlgn val="ctr"/>
        <c:lblOffset val="100"/>
        <c:noMultiLvlLbl val="0"/>
      </c:catAx>
      <c:valAx>
        <c:axId val="-141789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789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713E44-A5CA-674E-B71E-76D07DF9AC15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4A0FAC-D770-DF44-95B1-CE8DBEBF7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2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4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1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0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4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0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0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67CE-55D0-4234-A396-C905AF11E3B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7C5A-F26F-44F2-BB7F-6DA8FA4E9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82D79-393B-425D-AB66-805520E24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19DC32-85D1-4459-A738-BD835B79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6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32A03A-B0B2-48E9-A222-71E5D6BB6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453896"/>
              </p:ext>
            </p:extLst>
          </p:nvPr>
        </p:nvGraphicFramePr>
        <p:xfrm>
          <a:off x="628650" y="1736938"/>
          <a:ext cx="7886700" cy="139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3767166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869339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8467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TDT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340593"/>
                  </a:ext>
                </a:extLst>
              </a:tr>
              <a:tr h="379758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$6,081,593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+2.45%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8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$5,936,232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918866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2D09D9B2-F43C-4EB8-AFB6-95C06BFB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Tourist Development Tax: April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55A968-0BE0-415B-9761-FCCA0A74E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344753"/>
              </p:ext>
            </p:extLst>
          </p:nvPr>
        </p:nvGraphicFramePr>
        <p:xfrm>
          <a:off x="457539" y="3055636"/>
          <a:ext cx="7886700" cy="214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4698F34-303C-4BD1-BCFE-FA4A581F6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2ABF957-4584-427E-B3C7-14012D6D90F0}"/>
              </a:ext>
            </a:extLst>
          </p:cNvPr>
          <p:cNvSpPr txBox="1">
            <a:spLocks/>
          </p:cNvSpPr>
          <p:nvPr/>
        </p:nvSpPr>
        <p:spPr>
          <a:xfrm>
            <a:off x="2872793" y="5086393"/>
            <a:ext cx="3388048" cy="755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 Tourist Development Tax in Millions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</p:spTree>
    <p:extLst>
      <p:ext uri="{BB962C8B-B14F-4D97-AF65-F5344CB8AC3E}">
        <p14:creationId xmlns:p14="http://schemas.microsoft.com/office/powerpoint/2010/main" val="93298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D1840-3C06-44B7-A9A7-C63A1699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Tourist Development Tax: </a:t>
            </a:r>
            <a:br>
              <a:rPr lang="en-US" sz="4200" b="1" dirty="0"/>
            </a:br>
            <a:r>
              <a:rPr lang="en-US" sz="4200" b="1" dirty="0"/>
              <a:t>Oct.-April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DDAD6-5B73-47C9-BCFB-46E57EC1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7D235EA3-A1C2-4174-9E74-21578503B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91147"/>
              </p:ext>
            </p:extLst>
          </p:nvPr>
        </p:nvGraphicFramePr>
        <p:xfrm>
          <a:off x="628650" y="1736938"/>
          <a:ext cx="7886700" cy="117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3767166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869339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8467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TDT October -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340593"/>
                  </a:ext>
                </a:extLst>
              </a:tr>
              <a:tr h="432222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$36,754,109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+9.74%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8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$33,492,021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918866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BDA6CCD-A2F2-4C4B-B759-CDFA159F5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863010"/>
              </p:ext>
            </p:extLst>
          </p:nvPr>
        </p:nvGraphicFramePr>
        <p:xfrm>
          <a:off x="457539" y="3055636"/>
          <a:ext cx="7886700" cy="214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3">
            <a:extLst>
              <a:ext uri="{FF2B5EF4-FFF2-40B4-BE49-F238E27FC236}">
                <a16:creationId xmlns:a16="http://schemas.microsoft.com/office/drawing/2014/main" id="{FBA08A75-064F-459B-A328-E6CEDA5BB703}"/>
              </a:ext>
            </a:extLst>
          </p:cNvPr>
          <p:cNvSpPr txBox="1">
            <a:spLocks/>
          </p:cNvSpPr>
          <p:nvPr/>
        </p:nvSpPr>
        <p:spPr>
          <a:xfrm>
            <a:off x="2481943" y="5086393"/>
            <a:ext cx="3778898" cy="755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October </a:t>
            </a:r>
            <a:r>
              <a:rPr lang="mr-IN" sz="1200" dirty="0"/>
              <a:t>–</a:t>
            </a:r>
            <a:r>
              <a:rPr lang="en-US" sz="1200" dirty="0"/>
              <a:t> April Tourist Development Tax in Millions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</p:spTree>
    <p:extLst>
      <p:ext uri="{BB962C8B-B14F-4D97-AF65-F5344CB8AC3E}">
        <p14:creationId xmlns:p14="http://schemas.microsoft.com/office/powerpoint/2010/main" val="355126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51E298-5114-4C98-B7CB-06955871C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00472"/>
              </p:ext>
            </p:extLst>
          </p:nvPr>
        </p:nvGraphicFramePr>
        <p:xfrm>
          <a:off x="525286" y="1826874"/>
          <a:ext cx="8006468" cy="39674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3950">
                  <a:extLst>
                    <a:ext uri="{9D8B030D-6E8A-4147-A177-3AD203B41FA5}">
                      <a16:colId xmlns:a16="http://schemas.microsoft.com/office/drawing/2014/main" val="3997415290"/>
                    </a:ext>
                  </a:extLst>
                </a:gridCol>
                <a:gridCol w="1588781">
                  <a:extLst>
                    <a:ext uri="{9D8B030D-6E8A-4147-A177-3AD203B41FA5}">
                      <a16:colId xmlns:a16="http://schemas.microsoft.com/office/drawing/2014/main" val="1675646018"/>
                    </a:ext>
                  </a:extLst>
                </a:gridCol>
                <a:gridCol w="1921921">
                  <a:extLst>
                    <a:ext uri="{9D8B030D-6E8A-4147-A177-3AD203B41FA5}">
                      <a16:colId xmlns:a16="http://schemas.microsoft.com/office/drawing/2014/main" val="4217509199"/>
                    </a:ext>
                  </a:extLst>
                </a:gridCol>
                <a:gridCol w="1931816">
                  <a:extLst>
                    <a:ext uri="{9D8B030D-6E8A-4147-A177-3AD203B41FA5}">
                      <a16:colId xmlns:a16="http://schemas.microsoft.com/office/drawing/2014/main" val="435174838"/>
                    </a:ext>
                  </a:extLst>
                </a:gridCol>
              </a:tblGrid>
              <a:tr h="977025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April</a:t>
                      </a:r>
                    </a:p>
                    <a:p>
                      <a:pPr algn="ctr"/>
                      <a:r>
                        <a:rPr lang="en-US" sz="2600" dirty="0"/>
                        <a:t>2017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April</a:t>
                      </a:r>
                    </a:p>
                    <a:p>
                      <a:pPr algn="ctr"/>
                      <a:r>
                        <a:rPr lang="en-US" sz="2600" dirty="0"/>
                        <a:t>2018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% Change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533429391"/>
                  </a:ext>
                </a:extLst>
              </a:tr>
              <a:tr h="977025">
                <a:tc>
                  <a:txBody>
                    <a:bodyPr/>
                    <a:lstStyle/>
                    <a:p>
                      <a:r>
                        <a:rPr lang="en-US" sz="2600" dirty="0"/>
                        <a:t>Rooms Sold</a:t>
                      </a:r>
                      <a:endParaRPr lang="en-US" sz="2600" b="1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455,271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473,294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+4.0%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661682527"/>
                  </a:ext>
                </a:extLst>
              </a:tr>
              <a:tr h="1006693">
                <a:tc>
                  <a:txBody>
                    <a:bodyPr/>
                    <a:lstStyle/>
                    <a:p>
                      <a:r>
                        <a:rPr lang="en-US" sz="2600" dirty="0"/>
                        <a:t>Average Daily Rate</a:t>
                      </a:r>
                      <a:endParaRPr lang="en-US" sz="2600" b="1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$168.35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$169.40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+0.6%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3102065364"/>
                  </a:ext>
                </a:extLst>
              </a:tr>
              <a:tr h="1006693">
                <a:tc>
                  <a:txBody>
                    <a:bodyPr/>
                    <a:lstStyle/>
                    <a:p>
                      <a:r>
                        <a:rPr lang="en-US" sz="2600" dirty="0"/>
                        <a:t>Revenue per Available Room</a:t>
                      </a:r>
                      <a:endParaRPr lang="en-US" sz="2600" b="1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600" dirty="0"/>
                        <a:t>$130.05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$130.93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+0.7%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24465749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5C5B86E-F927-4478-B0FF-42569A58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/>
              <a:t>April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AAC92C-DAFA-473D-BB93-BD15687A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E7FD79-FAEF-42D1-A966-4AD127E47662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285022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77EC74E-07A8-4294-A6AB-49B1FB3F2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096661"/>
              </p:ext>
            </p:extLst>
          </p:nvPr>
        </p:nvGraphicFramePr>
        <p:xfrm>
          <a:off x="628650" y="1825623"/>
          <a:ext cx="7886700" cy="4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873164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81512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29586263"/>
                    </a:ext>
                  </a:extLst>
                </a:gridCol>
              </a:tblGrid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Rooms Sold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Change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90312472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St. Pete/Clearwater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473,294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+4.0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74293699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Orlando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3,045,386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-3.4%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33135452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Miami-Hialeah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1,386,036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59745937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Lauderdale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755,473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+2.1%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55008861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Tampa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505,555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311456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Osceola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410,455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-6.9%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37936486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Palm Beach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396,504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+2.5%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5716313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Myers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278,398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+0.9%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67196043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Florida Keys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222,164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-10.7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57862563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Sarasota/Bradenton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215,844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+7.8%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1168668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Bay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188,995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+6.4%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41488804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Naples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159,715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-13.3%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944630791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Florida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10,086,670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+0.2%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801818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14051E-6076-45C8-85DB-54D86E88A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595525-CF12-4623-B849-7A14B53A66F3}"/>
              </a:ext>
            </a:extLst>
          </p:cNvPr>
          <p:cNvSpPr txBox="1">
            <a:spLocks/>
          </p:cNvSpPr>
          <p:nvPr/>
        </p:nvSpPr>
        <p:spPr>
          <a:xfrm>
            <a:off x="628650" y="3540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Market Comparison Rooms Sold – April 2018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F9597B0-5604-44DF-B96E-8006E86BE20F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296789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5F0401-9849-4231-A266-33C0D464A6B1}"/>
              </a:ext>
            </a:extLst>
          </p:cNvPr>
          <p:cNvSpPr txBox="1">
            <a:spLocks/>
          </p:cNvSpPr>
          <p:nvPr/>
        </p:nvSpPr>
        <p:spPr>
          <a:xfrm>
            <a:off x="628650" y="3540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Market Comparison ADR – </a:t>
            </a:r>
          </a:p>
          <a:p>
            <a:r>
              <a:rPr lang="en-US" b="1" dirty="0"/>
              <a:t>April 2018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E9A97B4-472E-4F96-AD7B-84FF5708B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082150"/>
              </p:ext>
            </p:extLst>
          </p:nvPr>
        </p:nvGraphicFramePr>
        <p:xfrm>
          <a:off x="628650" y="1825623"/>
          <a:ext cx="7886700" cy="4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87316481"/>
                    </a:ext>
                  </a:extLst>
                </a:gridCol>
                <a:gridCol w="2598720">
                  <a:extLst>
                    <a:ext uri="{9D8B030D-6E8A-4147-A177-3AD203B41FA5}">
                      <a16:colId xmlns:a16="http://schemas.microsoft.com/office/drawing/2014/main" val="4228151271"/>
                    </a:ext>
                  </a:extLst>
                </a:gridCol>
                <a:gridCol w="2659080">
                  <a:extLst>
                    <a:ext uri="{9D8B030D-6E8A-4147-A177-3AD203B41FA5}">
                      <a16:colId xmlns:a16="http://schemas.microsoft.com/office/drawing/2014/main" val="1629586263"/>
                    </a:ext>
                  </a:extLst>
                </a:gridCol>
              </a:tblGrid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  <a:r>
                        <a:rPr lang="en-US" sz="1400" baseline="0" dirty="0"/>
                        <a:t> Daily Rate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Change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90312472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St. Pete/Clearwater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$169.40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+0.6%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74293699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Florida Keys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$297.51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0" u="none" dirty="0"/>
                        <a:t>-4.6%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33135452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Naples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$271.71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+5.5%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59745937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Miami-Hialeah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$213.61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55008861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Palm Beach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$202.14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+5.9% 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311456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Fort Myers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$170.98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-3.9% 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37936486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Sarasota/Bradenton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$165.22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5716313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Lauderdale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$165.15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+6.4%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67196043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Orlando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$135.35</a:t>
                      </a:r>
                      <a:endParaRPr lang="en-US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+1.9%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57862563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Bay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$133.99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+9.6%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1168668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Tampa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$131.55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+8.9%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41488804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Osceola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$98.99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+6.1%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944630791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Florida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$155.62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+2.7%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8018183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AC0BAE-3CB9-463B-8A32-BE8297D9E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82D8CA3-8BB7-4809-A415-CC06E5EAFB33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81760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DDFAD1-3074-423C-A3C3-6D14550911E8}"/>
              </a:ext>
            </a:extLst>
          </p:cNvPr>
          <p:cNvSpPr txBox="1">
            <a:spLocks/>
          </p:cNvSpPr>
          <p:nvPr/>
        </p:nvSpPr>
        <p:spPr>
          <a:xfrm>
            <a:off x="628650" y="3540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Market Comparison RevPAR – </a:t>
            </a:r>
          </a:p>
          <a:p>
            <a:r>
              <a:rPr lang="en-US" b="1" dirty="0"/>
              <a:t>April 2018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902FB47-F944-4063-B9BF-3670018D8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53253"/>
              </p:ext>
            </p:extLst>
          </p:nvPr>
        </p:nvGraphicFramePr>
        <p:xfrm>
          <a:off x="628650" y="1825623"/>
          <a:ext cx="7886700" cy="4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873164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81512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29586263"/>
                    </a:ext>
                  </a:extLst>
                </a:gridCol>
              </a:tblGrid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Revenue</a:t>
                      </a:r>
                      <a:r>
                        <a:rPr lang="en-US" sz="1400" baseline="0" dirty="0"/>
                        <a:t> per Available Room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Change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90312472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St. Pete/Clearwater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$130.93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/>
                        <a:t>+0.7</a:t>
                      </a:r>
                      <a:r>
                        <a:rPr lang="en-US" sz="1400" b="1" dirty="0"/>
                        <a:t>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74293699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Florida Keys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$252.00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33135452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Naples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$204.87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59745937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Miami-Hialeah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$178.04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+6.9%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55008861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Palm Beach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$159.07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+9.2%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311456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Fort Lauderdale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$133.98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+6.9%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37936486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Meyers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$132.30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5716313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Sarasota/Bradenton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$119.49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67196043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Orlando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$109.07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-3.4%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57862563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Tampa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$99.60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+10.2%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1168668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Bay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$93.46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+12.3%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41488804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Osceola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$70.50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944630791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Florida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$120.45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+1.3%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801818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87F496-1021-4FDB-BAC3-E675B9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6972256-3EFF-41E0-947F-092F6B82084E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216354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2565CC-7C6C-47F8-B389-75A7A5A8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62589" cy="1325563"/>
          </a:xfrm>
        </p:spPr>
        <p:txBody>
          <a:bodyPr>
            <a:normAutofit/>
          </a:bodyPr>
          <a:lstStyle/>
          <a:p>
            <a:r>
              <a:rPr lang="en-US" b="1" dirty="0"/>
              <a:t>2018 Year to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5DFFF-7AD3-4673-9E83-263D99F4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951E298-5114-4C98-B7CB-06955871C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240872"/>
              </p:ext>
            </p:extLst>
          </p:nvPr>
        </p:nvGraphicFramePr>
        <p:xfrm>
          <a:off x="525286" y="1826874"/>
          <a:ext cx="8006468" cy="39674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3950">
                  <a:extLst>
                    <a:ext uri="{9D8B030D-6E8A-4147-A177-3AD203B41FA5}">
                      <a16:colId xmlns:a16="http://schemas.microsoft.com/office/drawing/2014/main" val="3997415290"/>
                    </a:ext>
                  </a:extLst>
                </a:gridCol>
                <a:gridCol w="1597462">
                  <a:extLst>
                    <a:ext uri="{9D8B030D-6E8A-4147-A177-3AD203B41FA5}">
                      <a16:colId xmlns:a16="http://schemas.microsoft.com/office/drawing/2014/main" val="1675646018"/>
                    </a:ext>
                  </a:extLst>
                </a:gridCol>
                <a:gridCol w="1913240">
                  <a:extLst>
                    <a:ext uri="{9D8B030D-6E8A-4147-A177-3AD203B41FA5}">
                      <a16:colId xmlns:a16="http://schemas.microsoft.com/office/drawing/2014/main" val="4217509199"/>
                    </a:ext>
                  </a:extLst>
                </a:gridCol>
                <a:gridCol w="1931816">
                  <a:extLst>
                    <a:ext uri="{9D8B030D-6E8A-4147-A177-3AD203B41FA5}">
                      <a16:colId xmlns:a16="http://schemas.microsoft.com/office/drawing/2014/main" val="435174838"/>
                    </a:ext>
                  </a:extLst>
                </a:gridCol>
              </a:tblGrid>
              <a:tr h="977025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2017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2018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% Change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533429391"/>
                  </a:ext>
                </a:extLst>
              </a:tr>
              <a:tr h="977025">
                <a:tc>
                  <a:txBody>
                    <a:bodyPr/>
                    <a:lstStyle/>
                    <a:p>
                      <a:r>
                        <a:rPr lang="en-US" sz="2600" dirty="0"/>
                        <a:t>Rooms Sold</a:t>
                      </a:r>
                      <a:endParaRPr lang="en-US" sz="2600" b="1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1,839,580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1,911,118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+3.9%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661682527"/>
                  </a:ext>
                </a:extLst>
              </a:tr>
              <a:tr h="1006693">
                <a:tc>
                  <a:txBody>
                    <a:bodyPr/>
                    <a:lstStyle/>
                    <a:p>
                      <a:r>
                        <a:rPr lang="en-US" sz="2600" dirty="0"/>
                        <a:t>Average Daily Rate</a:t>
                      </a:r>
                      <a:endParaRPr lang="en-US" sz="2600" b="1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$164.94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$169.80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+2.9%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3102065364"/>
                  </a:ext>
                </a:extLst>
              </a:tr>
              <a:tr h="1006693">
                <a:tc>
                  <a:txBody>
                    <a:bodyPr/>
                    <a:lstStyle/>
                    <a:p>
                      <a:r>
                        <a:rPr lang="en-US" sz="2600" dirty="0"/>
                        <a:t>Revenue per Available Room</a:t>
                      </a:r>
                      <a:endParaRPr lang="en-US" sz="2600" b="1" dirty="0"/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600" dirty="0"/>
                        <a:t>$129.54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$132.51</a:t>
                      </a:r>
                    </a:p>
                  </a:txBody>
                  <a:tcPr marL="130955" marR="130955" marT="65477" marB="65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+2.3%</a:t>
                      </a:r>
                    </a:p>
                  </a:txBody>
                  <a:tcPr marL="130955" marR="130955" marT="65477" marB="65477"/>
                </a:tc>
                <a:extLst>
                  <a:ext uri="{0D108BD9-81ED-4DB2-BD59-A6C34878D82A}">
                    <a16:rowId xmlns:a16="http://schemas.microsoft.com/office/drawing/2014/main" val="2446574952"/>
                  </a:ext>
                </a:extLst>
              </a:tr>
            </a:tbl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734E6E9-E855-41A4-BED4-CF0A1FB92191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99238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77EC74E-07A8-4294-A6AB-49B1FB3F2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45910"/>
              </p:ext>
            </p:extLst>
          </p:nvPr>
        </p:nvGraphicFramePr>
        <p:xfrm>
          <a:off x="628650" y="1825623"/>
          <a:ext cx="7886700" cy="4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873164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81512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29586263"/>
                    </a:ext>
                  </a:extLst>
                </a:gridCol>
              </a:tblGrid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Rooms Sold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Change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90312472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St. Pete/Clearwater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1,911,118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+3.9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74293699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Orlando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12,502,326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+2.5%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33135452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Miami-Hialeah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5,607,766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59745937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Lauderdale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3,100,347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55008861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Tampa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2,116,749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+2.5%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311456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Osceola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1,742,836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+4.1%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37936486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Palm Beach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1,660,042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+0.3%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5716313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Myers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1,198,874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+5.5%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67196043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Sarasota/Bradenton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899,540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+7.5%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57862563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Florida Keys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860,232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-12.0%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1168668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Naples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671,818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41488804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Bay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630,473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-0.8%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944630791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Florida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40,938,992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+2.5%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801818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14051E-6076-45C8-85DB-54D86E88A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595525-CF12-4623-B849-7A14B53A66F3}"/>
              </a:ext>
            </a:extLst>
          </p:cNvPr>
          <p:cNvSpPr txBox="1">
            <a:spLocks/>
          </p:cNvSpPr>
          <p:nvPr/>
        </p:nvSpPr>
        <p:spPr>
          <a:xfrm>
            <a:off x="628650" y="3540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Market Comparison Rooms Sold –2018 Year to Date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13A5C94-E3C9-4D28-B105-81FAA99D5189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393923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5F0401-9849-4231-A266-33C0D464A6B1}"/>
              </a:ext>
            </a:extLst>
          </p:cNvPr>
          <p:cNvSpPr txBox="1">
            <a:spLocks/>
          </p:cNvSpPr>
          <p:nvPr/>
        </p:nvSpPr>
        <p:spPr>
          <a:xfrm>
            <a:off x="628650" y="3540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Market Comparison ADR – </a:t>
            </a:r>
          </a:p>
          <a:p>
            <a:r>
              <a:rPr lang="en-US" b="1" dirty="0"/>
              <a:t>2018 Year to Date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E9A97B4-472E-4F96-AD7B-84FF5708B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33969"/>
              </p:ext>
            </p:extLst>
          </p:nvPr>
        </p:nvGraphicFramePr>
        <p:xfrm>
          <a:off x="628650" y="1825623"/>
          <a:ext cx="7886700" cy="408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87316481"/>
                    </a:ext>
                  </a:extLst>
                </a:gridCol>
                <a:gridCol w="2598720">
                  <a:extLst>
                    <a:ext uri="{9D8B030D-6E8A-4147-A177-3AD203B41FA5}">
                      <a16:colId xmlns:a16="http://schemas.microsoft.com/office/drawing/2014/main" val="4228151271"/>
                    </a:ext>
                  </a:extLst>
                </a:gridCol>
                <a:gridCol w="2659080">
                  <a:extLst>
                    <a:ext uri="{9D8B030D-6E8A-4147-A177-3AD203B41FA5}">
                      <a16:colId xmlns:a16="http://schemas.microsoft.com/office/drawing/2014/main" val="1629586263"/>
                    </a:ext>
                  </a:extLst>
                </a:gridCol>
              </a:tblGrid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  <a:r>
                        <a:rPr lang="en-US" sz="1400" baseline="0" dirty="0"/>
                        <a:t> Daily Rate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Change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90312472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St. Pete/Clearwater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$169.80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+2.9%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74293699"/>
                  </a:ext>
                </a:extLst>
              </a:tr>
              <a:tr h="11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Naples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$316.97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+10.9%</a:t>
                      </a:r>
                      <a:endParaRPr lang="en-US" sz="1400" b="0" u="none" dirty="0"/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33135452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Florida Keys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$315.54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+0.4%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59745937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Miami-Hialeah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$243.34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+9.7%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55008861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Palm Beach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$240.89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+8.7%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311456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Fort Myers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$201.98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+5.8%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37936486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Lauderdale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$187.46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+8.8%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5716313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Sarasota/Bradenton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$179.10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67196043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Orlando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$140.90</a:t>
                      </a:r>
                      <a:endParaRPr lang="en-US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+5.8%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57862563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Tampa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$140.61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+3.6%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1168668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Bay County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$111.81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+8.6%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41488804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Osceola</a:t>
                      </a:r>
                      <a:r>
                        <a:rPr lang="en-US" sz="1400" baseline="0" dirty="0"/>
                        <a:t> County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$101.78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+8.0%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944630791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Florida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$166.98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+6.0%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8018183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AC0BAE-3CB9-463B-8A32-BE8297D9E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77AD9C7-8FE8-45C7-A25B-0882C619772B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174514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DDFAD1-3074-423C-A3C3-6D14550911E8}"/>
              </a:ext>
            </a:extLst>
          </p:cNvPr>
          <p:cNvSpPr txBox="1">
            <a:spLocks/>
          </p:cNvSpPr>
          <p:nvPr/>
        </p:nvSpPr>
        <p:spPr>
          <a:xfrm>
            <a:off x="628650" y="3540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Market Comparison RevPAR – 2018 Year to Date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902FB47-F944-4063-B9BF-3670018D8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577080"/>
              </p:ext>
            </p:extLst>
          </p:nvPr>
        </p:nvGraphicFramePr>
        <p:xfrm>
          <a:off x="628650" y="1825623"/>
          <a:ext cx="7886700" cy="4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873164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81512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29586263"/>
                    </a:ext>
                  </a:extLst>
                </a:gridCol>
              </a:tblGrid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Revenue</a:t>
                      </a:r>
                      <a:r>
                        <a:rPr lang="en-US" sz="1400" baseline="0" dirty="0"/>
                        <a:t> per Available Room</a:t>
                      </a:r>
                      <a:endParaRPr lang="en-US" sz="1400" dirty="0"/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Change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90312472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St. Pete/Clearwater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$132.51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+2.3%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74293699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Florida Keys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$270.29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+1.0%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33135452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Naples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$251.32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+12.6%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59745937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Miami-Hialeah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$206.24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+14.1%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55008861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Palm Beach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$198.39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+9.4%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7311456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Fort Myers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$168.26 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+9.0%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37936486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Fort Lauderdale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$156.41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+8.4%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4057163137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Sarasota/Bradenton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$137.33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67196043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Orlando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$117.17 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+6.8%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1578625638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Tampa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$111.76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+3.3%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116866854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dirty="0"/>
                        <a:t>Osceola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$77.14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+11.1%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414888043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Bay County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$65.23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+3.9%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2944630791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US" sz="1400" b="1" dirty="0"/>
                        <a:t>Florida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$131.81</a:t>
                      </a:r>
                    </a:p>
                  </a:txBody>
                  <a:tcPr marL="71568" marR="71568" marT="35784" marB="35784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+7.2%</a:t>
                      </a:r>
                    </a:p>
                  </a:txBody>
                  <a:tcPr marL="71568" marR="71568" marT="35784" marB="35784"/>
                </a:tc>
                <a:extLst>
                  <a:ext uri="{0D108BD9-81ED-4DB2-BD59-A6C34878D82A}">
                    <a16:rowId xmlns:a16="http://schemas.microsoft.com/office/drawing/2014/main" val="3801818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87F496-1021-4FDB-BAC3-E675B9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199241"/>
            <a:ext cx="1670181" cy="49792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0200F83-AE31-4DAD-AB7B-C49BD8D9673D}"/>
              </a:ext>
            </a:extLst>
          </p:cNvPr>
          <p:cNvSpPr txBox="1">
            <a:spLocks/>
          </p:cNvSpPr>
          <p:nvPr/>
        </p:nvSpPr>
        <p:spPr>
          <a:xfrm>
            <a:off x="5831633" y="6018799"/>
            <a:ext cx="1502228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June TDC Meeting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1A4B6C3-2992-4F69-A983-8BC5A4D67DB5}"/>
              </a:ext>
            </a:extLst>
          </p:cNvPr>
          <p:cNvSpPr txBox="1">
            <a:spLocks/>
          </p:cNvSpPr>
          <p:nvPr/>
        </p:nvSpPr>
        <p:spPr>
          <a:xfrm>
            <a:off x="628649" y="6018798"/>
            <a:ext cx="2052407" cy="9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Smith Travel Research</a:t>
            </a:r>
          </a:p>
        </p:txBody>
      </p:sp>
    </p:spTree>
    <p:extLst>
      <p:ext uri="{BB962C8B-B14F-4D97-AF65-F5344CB8AC3E}">
        <p14:creationId xmlns:p14="http://schemas.microsoft.com/office/powerpoint/2010/main" val="218532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3796</TotalTime>
  <Words>792</Words>
  <Application>Microsoft Office PowerPoint</Application>
  <PresentationFormat>On-screen Show (4:3)</PresentationFormat>
  <Paragraphs>333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Office Theme</vt:lpstr>
      <vt:lpstr>PowerPoint Presentation</vt:lpstr>
      <vt:lpstr>April 2018</vt:lpstr>
      <vt:lpstr>PowerPoint Presentation</vt:lpstr>
      <vt:lpstr>PowerPoint Presentation</vt:lpstr>
      <vt:lpstr>PowerPoint Presentation</vt:lpstr>
      <vt:lpstr>2018 Year to Date</vt:lpstr>
      <vt:lpstr>PowerPoint Presentation</vt:lpstr>
      <vt:lpstr>PowerPoint Presentation</vt:lpstr>
      <vt:lpstr>PowerPoint Presentation</vt:lpstr>
      <vt:lpstr>Tourist Development Tax: April</vt:lpstr>
      <vt:lpstr>Tourist Development Tax:  Oct.-April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Oania, Marcus</dc:creator>
  <cp:lastModifiedBy>Bridges, Leroy</cp:lastModifiedBy>
  <cp:revision>187</cp:revision>
  <cp:lastPrinted>2018-06-15T13:14:36Z</cp:lastPrinted>
  <dcterms:created xsi:type="dcterms:W3CDTF">2017-12-18T21:27:53Z</dcterms:created>
  <dcterms:modified xsi:type="dcterms:W3CDTF">2018-06-15T15:10:59Z</dcterms:modified>
</cp:coreProperties>
</file>